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3" r:id="rId11"/>
    <p:sldId id="264" r:id="rId12"/>
    <p:sldId id="265" r:id="rId13"/>
    <p:sldId id="278" r:id="rId14"/>
    <p:sldId id="272" r:id="rId15"/>
    <p:sldId id="271" r:id="rId16"/>
    <p:sldId id="268" r:id="rId17"/>
    <p:sldId id="270" r:id="rId18"/>
    <p:sldId id="269" r:id="rId19"/>
    <p:sldId id="267" r:id="rId20"/>
    <p:sldId id="277" r:id="rId21"/>
  </p:sldIdLst>
  <p:sldSz cx="9144000" cy="5143500" type="screen16x9"/>
  <p:notesSz cx="6858000" cy="9144000"/>
  <p:embeddedFontLst>
    <p:embeddedFont>
      <p:font typeface="Open Sans" charset="0"/>
      <p:regular r:id="rId23"/>
      <p:bold r:id="rId24"/>
      <p:italic r:id="rId25"/>
      <p:boldItalic r:id="rId26"/>
    </p:embeddedFont>
    <p:embeddedFont>
      <p:font typeface="Economica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99"/>
    <a:srgbClr val="093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>
        <p:scale>
          <a:sx n="102" d="100"/>
          <a:sy n="102" d="100"/>
        </p:scale>
        <p:origin x="-456" y="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gradFill flip="none" rotWithShape="1">
          <a:gsLst>
            <a:gs pos="83000">
              <a:srgbClr val="002060">
                <a:lumMod val="71000"/>
                <a:lumOff val="29000"/>
              </a:srgbClr>
            </a:gs>
            <a:gs pos="92000">
              <a:srgbClr val="002060">
                <a:lumMod val="94000"/>
              </a:srgbClr>
            </a:gs>
            <a:gs pos="33000">
              <a:srgbClr val="000099">
                <a:alpha val="30196"/>
                <a:lumMod val="0"/>
                <a:lumOff val="100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19.png"/><Relationship Id="rId9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2.jpe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83227"/>
            <a:ext cx="3771995" cy="14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Тема роботи :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Веб-</a:t>
            </a:r>
            <a:r>
              <a:rPr lang="ru-RU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 для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безпечного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паролями</a:t>
            </a:r>
            <a:endParaRPr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910559" y="2977406"/>
            <a:ext cx="5819013" cy="147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/>
            <a:r>
              <a:rPr lang="uk" sz="1900" dirty="0">
                <a:latin typeface="Times New Roman" pitchFamily="18" charset="0"/>
                <a:cs typeface="Times New Roman" pitchFamily="18" charset="0"/>
              </a:rPr>
              <a:t>ПІБ, група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Лева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Анастасія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Василівна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ПЗПІпз-23-1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/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Керівник</a:t>
            </a:r>
            <a:r>
              <a:rPr lang="uk" sz="1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доцент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Віра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ГОЛЯН 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uk" sz="1900" dirty="0">
                <a:latin typeface="Times New Roman" pitchFamily="18" charset="0"/>
                <a:cs typeface="Times New Roman" pitchFamily="18" charset="0"/>
              </a:rPr>
              <a:t>червня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2025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20" y="997525"/>
            <a:ext cx="1543887" cy="748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Овал 1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0207" y="851152"/>
            <a:ext cx="8122520" cy="4292348"/>
          </a:xfrm>
          <a:prstGeom prst="rect">
            <a:avLst/>
          </a:prstGeom>
        </p:spPr>
        <p:txBody>
          <a:bodyPr spcFirstLastPara="1" wrap="square" lIns="91425" tIns="91425" rIns="91425" bIns="91425" numCol="3" spcCol="396000" anchor="t" anchorCtr="0">
            <a:normAutofit fontScale="25000" lnSpcReduction="20000"/>
          </a:bodyPr>
          <a:lstStyle/>
          <a:p>
            <a:pPr marL="114300" indent="0">
              <a:buNone/>
            </a:pPr>
            <a:r>
              <a:rPr lang="ru-RU" sz="5600" b="1" dirty="0" err="1" smtClean="0">
                <a:latin typeface="Times New Roman" pitchFamily="18" charset="0"/>
                <a:cs typeface="Times New Roman" pitchFamily="18" charset="0"/>
              </a:rPr>
              <a:t>Логічна</a:t>
            </a:r>
            <a:r>
              <a:rPr lang="ru-RU" sz="5600" b="1" dirty="0" smtClean="0">
                <a:latin typeface="Times New Roman" pitchFamily="18" charset="0"/>
                <a:cs typeface="Times New Roman" pitchFamily="18" charset="0"/>
              </a:rPr>
              <a:t> структура </a:t>
            </a:r>
            <a:r>
              <a:rPr lang="ru-RU" sz="5600" b="1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endParaRPr lang="ru-RU" sz="5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Проєкт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багатошарову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логічну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структуру для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чіткого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розподілу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відповідальності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Domain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Ядро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містить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моделі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PasswordEntry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Repositories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Забезпечує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абстракцію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над базою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інкапсулюючи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всю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логіку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запитів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MySQL (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UserRepository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PasswordRepository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Services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основну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бізнес-логіку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AuthService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автентифікацію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безпеку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EntryService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—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парольними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записами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56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Application Core (Routes):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Шар,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приймає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HTTP-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запити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клієнта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викликає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відповідні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сервіси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повертає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відповідь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05" y="2857315"/>
            <a:ext cx="4536304" cy="205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-384464" y="557645"/>
            <a:ext cx="5226627" cy="2343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en-US" b="1" dirty="0" smtClean="0"/>
              <a:t>                    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Brute-Force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так </a:t>
            </a:r>
          </a:p>
          <a:p>
            <a:pPr marL="114300" indent="0">
              <a:buNone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                Принцип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механізму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истема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веде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лічильник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невдалих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спроб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входу для кожного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ісля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досягнення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ліміту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 в 3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невдалі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спроби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акаунт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тимчасово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блокується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ривалість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блокування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складає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хвилин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протягом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акаунту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неможливий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" y="3515966"/>
            <a:ext cx="6953595" cy="150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291"/>
            <a:ext cx="2743200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94" y="557645"/>
            <a:ext cx="2953714" cy="303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12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49" y="111968"/>
            <a:ext cx="4568501" cy="2803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0176" y="1749820"/>
            <a:ext cx="1604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Інтуїтивність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610165" y="2085587"/>
            <a:ext cx="1348668" cy="31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Візуалізація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5564693" y="1707766"/>
            <a:ext cx="152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Персоналізація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6" y="2093021"/>
            <a:ext cx="1689423" cy="56158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51" y="2402829"/>
            <a:ext cx="2838742" cy="54375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583" y="1735596"/>
            <a:ext cx="1955567" cy="55989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39" y="2320882"/>
            <a:ext cx="2178008" cy="66745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2760" y="3228541"/>
            <a:ext cx="36485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Візуальний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стиль веб-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застосунку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Темно-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синій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фон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Білий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текст </a:t>
            </a:r>
          </a:p>
          <a:p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Колір клавіш </a:t>
            </a:r>
            <a:r>
              <a:rPr lang="uk-UA" dirty="0" err="1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uk-UA" dirty="0" err="1" smtClean="0">
                <a:latin typeface="Times New Roman" pitchFamily="18" charset="0"/>
                <a:cs typeface="Times New Roman" pitchFamily="18" charset="0"/>
              </a:rPr>
              <a:t>залежності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 від дії: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Зелені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Червоні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Сині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сірі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89" y="3031428"/>
            <a:ext cx="2187697" cy="1994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821"/>
            <a:ext cx="5477467" cy="3149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109855" y="2231161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Список </a:t>
            </a:r>
            <a:r>
              <a:rPr lang="ru-RU" dirty="0" err="1"/>
              <a:t>парольних</a:t>
            </a:r>
            <a:r>
              <a:rPr lang="ru-RU" dirty="0"/>
              <a:t> </a:t>
            </a:r>
            <a:r>
              <a:rPr lang="ru-RU" dirty="0" err="1"/>
              <a:t>записів</a:t>
            </a:r>
            <a:r>
              <a:rPr lang="ru-RU" dirty="0"/>
              <a:t>, </a:t>
            </a:r>
            <a:r>
              <a:rPr lang="ru-RU" dirty="0" err="1"/>
              <a:t>пошук</a:t>
            </a:r>
            <a:r>
              <a:rPr lang="ru-RU" dirty="0"/>
              <a:t>, </a:t>
            </a:r>
            <a:r>
              <a:rPr lang="ru-RU" dirty="0" err="1"/>
              <a:t>сортування</a:t>
            </a:r>
            <a:r>
              <a:rPr lang="ru-RU" dirty="0"/>
              <a:t> та форма для перегляду/</a:t>
            </a:r>
            <a:r>
              <a:rPr lang="ru-RU" dirty="0" err="1"/>
              <a:t>редагування</a:t>
            </a:r>
            <a:r>
              <a:rPr lang="ru-RU" dirty="0"/>
              <a:t> деталей.</a:t>
            </a:r>
          </a:p>
        </p:txBody>
      </p:sp>
      <p:sp>
        <p:nvSpPr>
          <p:cNvPr id="12" name="Стрелка влево 11"/>
          <p:cNvSpPr/>
          <p:nvPr/>
        </p:nvSpPr>
        <p:spPr>
          <a:xfrm>
            <a:off x="5746173" y="2559916"/>
            <a:ext cx="488372" cy="1001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33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19" y="895767"/>
            <a:ext cx="4789978" cy="346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0474" y="982370"/>
            <a:ext cx="2101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Налаштування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Керування</a:t>
            </a:r>
            <a:r>
              <a:rPr lang="ru-RU" dirty="0"/>
              <a:t> параметрами </a:t>
            </a:r>
            <a:r>
              <a:rPr lang="ru-RU" dirty="0" err="1"/>
              <a:t>акаунту</a:t>
            </a:r>
            <a:r>
              <a:rPr lang="ru-RU" dirty="0"/>
              <a:t>, </a:t>
            </a:r>
            <a:r>
              <a:rPr lang="ru-RU" dirty="0" err="1"/>
              <a:t>безпекою</a:t>
            </a:r>
            <a:r>
              <a:rPr lang="ru-RU" dirty="0"/>
              <a:t> (2FA), </a:t>
            </a:r>
            <a:r>
              <a:rPr lang="ru-RU" dirty="0" err="1"/>
              <a:t>експортом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та темами </a:t>
            </a:r>
            <a:r>
              <a:rPr lang="ru-RU" dirty="0" err="1"/>
              <a:t>інтерфейсу</a:t>
            </a:r>
            <a:r>
              <a:rPr lang="ru-RU" dirty="0"/>
              <a:t>.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2377831" y="1760097"/>
            <a:ext cx="302808" cy="12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Овал 8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977723"/>
            <a:ext cx="5051220" cy="311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31850" y="1525961"/>
            <a:ext cx="1796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Генератор</a:t>
            </a:r>
            <a:r>
              <a:rPr lang="ru-RU" b="1" dirty="0"/>
              <a:t> </a:t>
            </a:r>
            <a:r>
              <a:rPr lang="ru-RU" dirty="0" err="1"/>
              <a:t>паролів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Інструмент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надійних</a:t>
            </a:r>
            <a:r>
              <a:rPr lang="ru-RU" dirty="0"/>
              <a:t> </a:t>
            </a:r>
            <a:r>
              <a:rPr lang="ru-RU" dirty="0" err="1"/>
              <a:t>паролів</a:t>
            </a:r>
            <a:r>
              <a:rPr lang="ru-RU" dirty="0"/>
              <a:t> з </a:t>
            </a:r>
            <a:r>
              <a:rPr lang="ru-RU" dirty="0" err="1"/>
              <a:t>різними</a:t>
            </a:r>
            <a:r>
              <a:rPr lang="ru-RU" dirty="0"/>
              <a:t> </a:t>
            </a:r>
            <a:r>
              <a:rPr lang="ru-RU" dirty="0" err="1"/>
              <a:t>рівнями</a:t>
            </a:r>
            <a:r>
              <a:rPr lang="ru-RU" dirty="0"/>
              <a:t> </a:t>
            </a:r>
            <a:r>
              <a:rPr lang="ru-RU" dirty="0" err="1"/>
              <a:t>складності</a:t>
            </a:r>
            <a:endParaRPr lang="ru-RU" dirty="0"/>
          </a:p>
        </p:txBody>
      </p:sp>
      <p:sp>
        <p:nvSpPr>
          <p:cNvPr id="11" name="Стрелка влево 10"/>
          <p:cNvSpPr/>
          <p:nvPr/>
        </p:nvSpPr>
        <p:spPr>
          <a:xfrm>
            <a:off x="5403970" y="1969076"/>
            <a:ext cx="427880" cy="1114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Овал 8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5" y="875107"/>
            <a:ext cx="3196936" cy="403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3990512"/>
            <a:ext cx="4270231" cy="25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" y="694069"/>
            <a:ext cx="2365295" cy="309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37" y="-17476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0311" y="1828078"/>
            <a:ext cx="249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ест-кейс: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Реєстрація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нового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верифікація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</a:t>
            </a:r>
          </a:p>
        </p:txBody>
      </p:sp>
      <p:sp>
        <p:nvSpPr>
          <p:cNvPr id="11" name="Овал 10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3175"/>
            <a:ext cx="3896591" cy="310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85" y="4386281"/>
            <a:ext cx="6534150" cy="16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42" y="1113175"/>
            <a:ext cx="5112658" cy="296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-133205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8354" y="774621"/>
            <a:ext cx="4544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Тест-кейс: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Створення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нового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паролного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запису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 </a:t>
            </a:r>
            <a:endParaRPr sz="3200"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691" y="800100"/>
            <a:ext cx="8707609" cy="377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езультати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кваліфікаційної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опубліковані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наукових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виданнях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Однак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захисту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створеного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продукту як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об'єкта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інтелектуальної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власності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подано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документи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реєстрацію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авторського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права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комп'ютерну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«Веб-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”».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85" y="2282954"/>
            <a:ext cx="6543214" cy="190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63" y="-185160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0" y="685800"/>
            <a:ext cx="7606145" cy="325355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 fontScale="47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Розроблено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повноцінний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веб-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en-US" sz="2900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поставлені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завдання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Реалізовано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захисту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AES,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хешування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latin typeface="Times New Roman" pitchFamily="18" charset="0"/>
                <a:cs typeface="Times New Roman" pitchFamily="18" charset="0"/>
              </a:rPr>
              <a:t>scrypt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, 2FA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brute-force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атак.</a:t>
            </a:r>
          </a:p>
          <a:p>
            <a:pPr>
              <a:buFont typeface="Wingdings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Створено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зручний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інтуїтивно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зрозумілий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інтерфейс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важливим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додатковим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функціоналом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(генератор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паролів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через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Практична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цінність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Робота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є готовим до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впровадження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рішенням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, яке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використовуватись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підвищення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особистої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цифрової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Розвиток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проєкту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майбутньому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мобільних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версій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9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, Android)</a:t>
            </a:r>
            <a:r>
              <a:rPr lang="uk-UA" sz="29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розширень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браузерів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функції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імпорту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інших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менеджерів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інтеграція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хмарними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сервісами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синхронізації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пристроями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21" y="2759159"/>
            <a:ext cx="3454234" cy="2240973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dirty="0" smtClean="0"/>
              <a:t>Актуальність та м</a:t>
            </a:r>
            <a:r>
              <a:rPr lang="uk" sz="3200" dirty="0" smtClean="0"/>
              <a:t>ета </a:t>
            </a:r>
            <a:r>
              <a:rPr lang="uk" sz="3200" dirty="0" smtClean="0"/>
              <a:t>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57640" y="1055824"/>
            <a:ext cx="6932869" cy="355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надійний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безпечний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зручний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веб-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паролями,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вирішує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проблеми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існуючих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аналогів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Актуальність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проблеми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еревантаження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паролями;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зростання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кіберзагроз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едовіра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існуючих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рішень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2</a:t>
            </a:fld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380" y="0"/>
            <a:ext cx="1543050" cy="74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367108"/>
            <a:ext cx="3623888" cy="2038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Овал 7"/>
          <p:cNvSpPr/>
          <p:nvPr/>
        </p:nvSpPr>
        <p:spPr>
          <a:xfrm>
            <a:off x="8147892" y="414914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9691" y="1335087"/>
            <a:ext cx="8520600" cy="1856793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300000"/>
              </a:lnSpc>
              <a:buNone/>
            </a:pPr>
            <a:r>
              <a:rPr lang="uk-UA" sz="3200" b="1" dirty="0" smtClean="0">
                <a:latin typeface="Times New Roman" pitchFamily="18" charset="0"/>
                <a:cs typeface="Times New Roman" pitchFamily="18" charset="0"/>
              </a:rPr>
              <a:t>Дякую за увагу!</a:t>
            </a:r>
            <a:endParaRPr lang="ru-RU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0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" y="0"/>
            <a:ext cx="3088431" cy="22257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00" y="2599733"/>
            <a:ext cx="3321300" cy="2341517"/>
          </a:xfrm>
          <a:prstGeom prst="rect">
            <a:avLst/>
          </a:prstGeom>
        </p:spPr>
      </p:pic>
      <p:pic>
        <p:nvPicPr>
          <p:cNvPr id="7" name="Google Shape;1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33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Аналіз проблеми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716974"/>
            <a:ext cx="8520600" cy="164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14300" indent="0" algn="ctr">
              <a:buNone/>
            </a:pP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Проаналізовані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конкуренти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endParaRPr lang="ru-RU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4" y="1184694"/>
            <a:ext cx="161925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59" y="1108494"/>
            <a:ext cx="1743075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75" y="1281676"/>
            <a:ext cx="16764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10" y="0"/>
            <a:ext cx="1392382" cy="67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31547" y="2053469"/>
            <a:ext cx="285230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Повністю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комерційний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продукт,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безкоштовно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14денний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пробний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період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85164" y="1879415"/>
            <a:ext cx="293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нтерфейс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бути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складним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недосвідчених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користувачів</a:t>
            </a:r>
            <a:endParaRPr lang="ru-RU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752" y="2022159"/>
            <a:ext cx="2545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Суттєві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обмеження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marL="114300" indent="0">
              <a:buNone/>
            </a:pP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безкоштовної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версії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" y="2982970"/>
            <a:ext cx="2687323" cy="119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47" y="3316330"/>
            <a:ext cx="2852303" cy="129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37" y="2872219"/>
            <a:ext cx="2696896" cy="1247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Овал 18"/>
          <p:cNvSpPr/>
          <p:nvPr/>
        </p:nvSpPr>
        <p:spPr>
          <a:xfrm>
            <a:off x="8147892" y="4180515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24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Розробити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веб-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овний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цикл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записами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редагування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видалення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сортування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багатошарову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систему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-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AES,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хешування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scrypt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brute-force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нучкі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автентифікації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такі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як стандартна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реєстрація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через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email,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через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ручність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використання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Usability)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нтуїтивний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UI/UX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генератор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паролів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4</a:t>
            </a:fld>
            <a:endParaRPr lang="uk-U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0"/>
            <a:ext cx="1543050" cy="74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5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5" y="589192"/>
            <a:ext cx="6528088" cy="38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18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06" y="1418733"/>
            <a:ext cx="4013294" cy="3522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</a:t>
            </a:r>
            <a:br>
              <a:rPr lang="uk" sz="3200" dirty="0" smtClean="0"/>
            </a:br>
            <a:r>
              <a:rPr lang="uk" sz="3200" dirty="0" smtClean="0"/>
              <a:t>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699" y="1174174"/>
            <a:ext cx="7065845" cy="164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побудовано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основі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cs typeface="Times New Roman" pitchFamily="18" charset="0"/>
              </a:rPr>
              <a:t>клієнт-серверної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cs typeface="Times New Roman" pitchFamily="18" charset="0"/>
              </a:rPr>
              <a:t>архітектури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Взаємодія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клієнтом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та сервером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відбувається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через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REST API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використанням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протоколу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та формату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JSON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14" y="0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6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7385" y="2462648"/>
            <a:ext cx="183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Сервер </a:t>
            </a:r>
            <a:r>
              <a:rPr lang="uk-UA" dirty="0" err="1"/>
              <a:t>з</a:t>
            </a:r>
            <a:r>
              <a:rPr lang="uk-UA" dirty="0" err="1" smtClean="0"/>
              <a:t>астосунку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068820" y="2273378"/>
            <a:ext cx="183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Зовнішні</a:t>
            </a:r>
            <a:r>
              <a:rPr lang="ru-RU" dirty="0"/>
              <a:t> </a:t>
            </a:r>
            <a:r>
              <a:rPr lang="ru-RU" dirty="0" err="1"/>
              <a:t>сервіси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579431" y="3415598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Клієнт</a:t>
            </a:r>
            <a:r>
              <a:rPr lang="ru-RU" dirty="0"/>
              <a:t> (браузер)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1538" y="434986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Сервер </a:t>
            </a:r>
            <a:r>
              <a:rPr lang="ru-RU" dirty="0" err="1"/>
              <a:t>бази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Опис процесу розробки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758537"/>
            <a:ext cx="8520600" cy="3600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 algn="ctr">
              <a:buNone/>
            </a:pPr>
            <a:r>
              <a:rPr lang="ru-RU" sz="2100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 algn="ctr">
              <a:buNone/>
            </a:pP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досліджено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предметну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галузь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проведено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конкурентів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LastPass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, 1Password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.) 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визначено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вимоги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Проєктування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створено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архітектуру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застосунку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розроблено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UML-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діаграми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поведінки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ER-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діаграму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проєктування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структури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бази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еалізовано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весь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основний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функціонал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на стеку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технологій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Python/Flask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MySQL,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інтегровано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1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 4.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Ппроведено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мануальне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функціональне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валідація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) 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перевірку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інтерфейсу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 algn="ctr"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7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14" y="-1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6872871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UML-</a:t>
            </a:r>
            <a:r>
              <a:rPr lang="ru-RU" sz="3200" dirty="0" err="1"/>
              <a:t>проєктування</a:t>
            </a:r>
            <a:r>
              <a:rPr lang="ru-RU" sz="3200" dirty="0"/>
              <a:t>: </a:t>
            </a:r>
            <a:r>
              <a:rPr lang="ru-RU" sz="3200" dirty="0" err="1"/>
              <a:t>Діаграма</a:t>
            </a:r>
            <a:r>
              <a:rPr lang="ru-RU" sz="3200" dirty="0"/>
              <a:t> </a:t>
            </a:r>
            <a:r>
              <a:rPr lang="ru-RU" sz="3200" dirty="0" err="1"/>
              <a:t>прецедентів</a:t>
            </a:r>
            <a:r>
              <a:rPr lang="uk" sz="3200" dirty="0" smtClean="0"/>
              <a:t>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8</a:t>
            </a:fld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18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8</a:t>
            </a:r>
            <a:endParaRPr lang="ru-RU" sz="3200" b="1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5" y="788570"/>
            <a:ext cx="4552368" cy="3570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5980" y="1492898"/>
            <a:ext cx="21087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Прецеденти пов'язані </a:t>
            </a:r>
            <a:r>
              <a:rPr lang="uk-UA" dirty="0"/>
              <a:t>з основними механізмами доступу та безпеки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171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6872871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UML-</a:t>
            </a:r>
            <a:r>
              <a:rPr lang="ru-RU" sz="3200" dirty="0" err="1"/>
              <a:t>проєктування</a:t>
            </a:r>
            <a:r>
              <a:rPr lang="ru-RU" sz="3200" dirty="0"/>
              <a:t>: </a:t>
            </a:r>
            <a:r>
              <a:rPr lang="ru-RU" sz="3200" dirty="0" err="1"/>
              <a:t>Діаграма</a:t>
            </a:r>
            <a:r>
              <a:rPr lang="ru-RU" sz="3200" dirty="0"/>
              <a:t> </a:t>
            </a:r>
            <a:r>
              <a:rPr lang="ru-RU" sz="3200" dirty="0" err="1"/>
              <a:t>прецедентів</a:t>
            </a:r>
            <a:r>
              <a:rPr lang="uk" sz="3200" dirty="0" smtClean="0"/>
              <a:t>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pPr/>
              <a:t>9</a:t>
            </a:fld>
            <a:endParaRPr lang="uk-U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18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9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5980" y="1492898"/>
            <a:ext cx="2192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/>
              <a:t>прецеденти пов'язані з управлінням </a:t>
            </a:r>
            <a:r>
              <a:rPr lang="uk-UA" dirty="0"/>
              <a:t>безпосередньо записами облікових даних та генерацією паролів.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80" y="647866"/>
            <a:ext cx="5146027" cy="41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3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до кв_р_бакалавра-2025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9014</TotalTime>
  <Words>741</Words>
  <Application>Microsoft Office PowerPoint</Application>
  <PresentationFormat>Экран (16:9)</PresentationFormat>
  <Paragraphs>159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Open Sans</vt:lpstr>
      <vt:lpstr>Economica</vt:lpstr>
      <vt:lpstr>Wingdings</vt:lpstr>
      <vt:lpstr>Times New Roman</vt:lpstr>
      <vt:lpstr>Шаблон презентації до кв_р_бакалавра-2025</vt:lpstr>
      <vt:lpstr>Тема роботи :Веб-застосунок «SecurePass» для безпечного зберігання та управління паролями</vt:lpstr>
      <vt:lpstr>Актуальність та мета роботи</vt:lpstr>
      <vt:lpstr>Аналіз проблеми </vt:lpstr>
      <vt:lpstr>Постановка задачі та опис системи</vt:lpstr>
      <vt:lpstr>Вибір технологій розробки </vt:lpstr>
      <vt:lpstr>Архітектура створенного  програмного забезпечення</vt:lpstr>
      <vt:lpstr>Опис процесу розробки</vt:lpstr>
      <vt:lpstr>UML-проєктування: Діаграма прецедентів </vt:lpstr>
      <vt:lpstr>UML-проєктування: Діаграма прецедентів 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Тестування</vt:lpstr>
      <vt:lpstr>Публікація результатів </vt:lpstr>
      <vt:lpstr>Підсумки 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</dc:title>
  <dc:creator>User</dc:creator>
  <cp:lastModifiedBy>User</cp:lastModifiedBy>
  <cp:revision>54</cp:revision>
  <dcterms:created xsi:type="dcterms:W3CDTF">2025-06-02T13:49:18Z</dcterms:created>
  <dcterms:modified xsi:type="dcterms:W3CDTF">2025-06-24T09:45:19Z</dcterms:modified>
</cp:coreProperties>
</file>